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186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D92B6C-7396-4722-90AA-BB61253B039E}" type="datetimeFigureOut">
              <a:rPr lang="fr-FR" smtClean="0"/>
              <a:t>18/01/2019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FFF7AAB-70EE-42A2-BBF5-70DA537F23A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5896" y="346340"/>
            <a:ext cx="5302649" cy="1008112"/>
          </a:xfrm>
          <a:gradFill>
            <a:gsLst>
              <a:gs pos="3000">
                <a:schemeClr val="accent2">
                  <a:shade val="51000"/>
                  <a:satMod val="130000"/>
                </a:schemeClr>
              </a:gs>
              <a:gs pos="43000">
                <a:srgbClr val="FF0000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effectLst>
            <a:innerShdw blurRad="63500" dist="50800" dir="13500000">
              <a:prstClr val="black">
                <a:alpha val="50000"/>
              </a:prstClr>
            </a:innerShdw>
            <a:softEdge rad="1270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800" dirty="0">
                <a:latin typeface="Baskerville Old Face" panose="02020602080505020303" pitchFamily="18" charset="0"/>
              </a:rPr>
              <a:t>Coordination CGT Groupe Saint-Gobain </a:t>
            </a:r>
            <a:r>
              <a:rPr lang="fr-FR" sz="2800" dirty="0" smtClean="0">
                <a:latin typeface="Baskerville Old Face" panose="02020602080505020303" pitchFamily="18" charset="0"/>
              </a:rPr>
              <a:t>2019</a:t>
            </a:r>
            <a:endParaRPr lang="fr-FR" sz="2800" dirty="0">
              <a:latin typeface="Baskerville Old Face" panose="02020602080505020303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1549" y="8790247"/>
            <a:ext cx="5894412" cy="288032"/>
          </a:xfrm>
          <a:solidFill>
            <a:srgbClr val="FF0000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sz="1500" b="1" dirty="0">
              <a:solidFill>
                <a:schemeClr val="bg1"/>
              </a:solidFill>
            </a:endParaRPr>
          </a:p>
          <a:p>
            <a:r>
              <a:rPr lang="fr-FR" sz="1500" b="1" dirty="0">
                <a:solidFill>
                  <a:schemeClr val="bg1"/>
                </a:solidFill>
              </a:rPr>
              <a:t>Instagram CGT ST Gobain	          Imprimé avec vos cotisations	Ne pas jeter sur la voix publique sous peine de TF5</a:t>
            </a:r>
          </a:p>
          <a:p>
            <a:pPr marL="1554480" lvl="5" indent="0">
              <a:buNone/>
            </a:pPr>
            <a:endParaRPr lang="fr-FR" sz="1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logocgtsg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" y="110300"/>
            <a:ext cx="1077256" cy="139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9B23CD75-A6F6-427B-AFC0-B5F5D0FC7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8641" y="1505621"/>
            <a:ext cx="6480719" cy="7098827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r-FR" i="1" dirty="0"/>
              <a:t>A Montreuil,</a:t>
            </a:r>
          </a:p>
          <a:p>
            <a:pPr algn="r"/>
            <a:r>
              <a:rPr lang="fr-FR" i="1" dirty="0"/>
              <a:t> le 9 janvier </a:t>
            </a:r>
            <a:r>
              <a:rPr lang="fr-FR" i="1" dirty="0" smtClean="0"/>
              <a:t>2019</a:t>
            </a:r>
            <a:endParaRPr lang="fr-FR" i="1" dirty="0"/>
          </a:p>
          <a:p>
            <a:r>
              <a:rPr lang="fr-FR" sz="2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 de la négociation sur le  pouvoir d’achat des salariés de St GOBAIN</a:t>
            </a:r>
          </a:p>
          <a:p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dirty="0"/>
              <a:t>Face à la baisse du pouvoir d’achat et à la mobilisation sociale actuelle, la CGT a demandé et obtenu la négociation d’une prime exceptionnelle conséquente au niveau du Groupe Saint-Gobain mais elle a mis  aussi  à l’ordre du jour:</a:t>
            </a:r>
          </a:p>
          <a:p>
            <a:pPr algn="just"/>
            <a:endParaRPr lang="fr-FR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/>
              <a:t>des négociations sans attendre pour instituer </a:t>
            </a:r>
            <a:r>
              <a:rPr lang="fr-FR" b="1" dirty="0"/>
              <a:t>un treizième mois de salaire pour l’ensemble des salarié-e-s</a:t>
            </a:r>
            <a:r>
              <a:rPr lang="fr-FR" dirty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/>
              <a:t>De tenir compte, dans les prochaines négociations « salaires », d’une meilleure répartition des richesses du groupe indépendamment des résultats individuels des entreprises qui le compose, l’application à l’ensemble du personnel </a:t>
            </a:r>
            <a:r>
              <a:rPr lang="fr-FR" b="1" dirty="0"/>
              <a:t>d’une augmentation générale en garantissant le minimum de l’inflation</a:t>
            </a:r>
            <a:r>
              <a:rPr lang="fr-FR" dirty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b="1" dirty="0"/>
              <a:t>rattrapage immédiat des inégalités salariales </a:t>
            </a:r>
            <a:r>
              <a:rPr lang="fr-FR" dirty="0"/>
              <a:t>Femme/Homme dans le cadre d’une enveloppe dédiée.  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Sur tous ces points que la CGT revendique depuis plusieurs années, la direction de Saint Gobain </a:t>
            </a:r>
            <a:r>
              <a:rPr lang="fr-FR" b="1" dirty="0"/>
              <a:t>refuse</a:t>
            </a:r>
            <a:r>
              <a:rPr lang="fr-FR" dirty="0"/>
              <a:t> de négocier au niveau du Groupe malgré ces résultats financiers importants. </a:t>
            </a:r>
          </a:p>
          <a:p>
            <a:pPr algn="just">
              <a:lnSpc>
                <a:spcPct val="120000"/>
              </a:lnSpc>
            </a:pPr>
            <a:endParaRPr lang="fr-FR" sz="1500" dirty="0"/>
          </a:p>
          <a:p>
            <a:pPr>
              <a:lnSpc>
                <a:spcPct val="120000"/>
              </a:lnSpc>
            </a:pPr>
            <a:r>
              <a:rPr lang="fr-FR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Résultat de cette négociation sur le pourvoir d’achat est donc le suivant: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endParaRPr lang="fr-FR" sz="17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fr-FR" dirty="0"/>
              <a:t>Pour les salariés inscrits à l’effectif cdi et cdd, temps plein comme partiel, année de référence 2018, dont la rémunération BRUT hors intéressement / hors participation / hors ancienneté / hors prime de vacances / hors heures supplémentaires. Sera donc proratisé le temps de travail effectif  !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dirty="0"/>
              <a:t>Le versement pourra avoir lieu au mois de Février 2019 pour 33200 salariés  du Groupe en France et </a:t>
            </a:r>
            <a:r>
              <a:rPr lang="fr-FR" b="1" u="sng" dirty="0"/>
              <a:t>ne doit pas impacter les négociations annuelles des salaires.  </a:t>
            </a:r>
          </a:p>
          <a:p>
            <a:pPr algn="just"/>
            <a:endParaRPr lang="fr-FR" u="sng" dirty="0"/>
          </a:p>
          <a:p>
            <a:pPr algn="just"/>
            <a:r>
              <a:rPr lang="fr-FR" b="1" dirty="0"/>
              <a:t>La CGT regrette de ne pas avoir obtenu plus mais elle est favorable à la mise en place de ces primes qui seront bien mieux dans les poches des 2/3 des salariés les moins payés du Groupe que dans les poches des actionnaires.</a:t>
            </a:r>
            <a:r>
              <a:rPr lang="fr-FR" dirty="0"/>
              <a:t> </a:t>
            </a:r>
          </a:p>
          <a:p>
            <a:pPr algn="just"/>
            <a:endParaRPr lang="fr-FR" dirty="0"/>
          </a:p>
          <a:p>
            <a:pPr algn="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Coordination CGT du Groupe Saint Gobain.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5446C79E-9A85-4A59-8535-6392D6690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195096"/>
              </p:ext>
            </p:extLst>
          </p:nvPr>
        </p:nvGraphicFramePr>
        <p:xfrm>
          <a:off x="728700" y="5652120"/>
          <a:ext cx="5400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394271500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380306476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7370561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Montants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Revenus bruts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Nbre de Salariés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585749"/>
                  </a:ext>
                </a:extLst>
              </a:tr>
              <a:tr h="21005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&lt; 18 000 €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1 850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1227890"/>
                  </a:ext>
                </a:extLst>
              </a:tr>
              <a:tr h="21005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&lt; 27 000 €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18 800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0943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&lt; 36 000 €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12 350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9561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209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3191</TotalTime>
  <Words>55</Words>
  <Application>Microsoft Office PowerPoint</Application>
  <PresentationFormat>Affichage à l'écran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Vagues</vt:lpstr>
      <vt:lpstr>Coordination CGT Groupe Saint-Gobain 2019</vt:lpstr>
    </vt:vector>
  </TitlesOfParts>
  <Company>SAINT-GOBAIN 1.8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d’établissement 2017</dc:title>
  <dc:creator>Lafit, Manuel</dc:creator>
  <cp:lastModifiedBy>Broutel, Eric</cp:lastModifiedBy>
  <cp:revision>59</cp:revision>
  <cp:lastPrinted>2018-10-09T07:58:00Z</cp:lastPrinted>
  <dcterms:created xsi:type="dcterms:W3CDTF">2017-07-10T09:05:45Z</dcterms:created>
  <dcterms:modified xsi:type="dcterms:W3CDTF">2019-01-18T09:40:09Z</dcterms:modified>
</cp:coreProperties>
</file>